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74" r:id="rId3"/>
    <p:sldId id="275" r:id="rId4"/>
    <p:sldId id="276" r:id="rId5"/>
    <p:sldId id="278" r:id="rId6"/>
    <p:sldId id="277" r:id="rId7"/>
    <p:sldId id="279" r:id="rId8"/>
    <p:sldId id="280" r:id="rId9"/>
    <p:sldId id="282" r:id="rId10"/>
    <p:sldId id="281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362A-44BE-4391-AF2F-A30F632BA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B9DC5-1267-4779-AE96-D8ADC1206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92BAA-41E3-4AE5-BB14-7894BCF0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38FEA-8625-40D2-89E6-5768251B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CD617-6A27-404C-8604-1EB6C845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2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CCED-862B-449C-8D86-50B05C79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7B88B-CB5B-405F-ADB0-BE24FB216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82F4C-E1F8-4525-87D7-5259C757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484A1-0022-4944-BB24-A764C518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4894E-07DA-468B-ADDA-BBE976FE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0AE09-1E0B-4B10-AE0F-2F1AD62E3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5FA35-FF75-4C96-8BCC-E3400FCF6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7158-890A-441F-8690-63490F43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F9856-2144-4251-BB09-A4F8CCD7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AA022-C7DC-4E11-BFCF-8A5DE4B0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CF60-B962-4FB9-8316-5942AEC0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C58A-C4AC-49C3-9760-2C1E543A9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5D28-1C48-4964-8EB2-FF2355BD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26902-45F2-49FA-BE3D-68874E17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B904-342F-4B6C-A64E-62CA851F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8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E22A-4016-43E4-81AD-5CFB8CC5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8D0BA-C977-43EE-8686-2522B24B1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BCDE-53B5-4467-9C01-A5628770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D8A9A-31E7-42A4-96D4-EB1B75E9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BEC01-FCF6-4604-909A-2D55EE26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8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BBF9-E2D7-4945-901F-8E19E9CA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850-DB2C-4E0E-8C43-1F9755070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38F3C-2F90-462E-AE77-D8E58707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6F03B-5A85-43AD-9F3A-24A68121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0E41-0211-41AE-9BDF-F9FCF5D9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E0D8E-8E68-450A-8870-09AE54F8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CB10-C4EF-446D-B9F3-08DA93EB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D3E2-B40F-4BD4-A44F-C4FE0F79C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0A0C-4CB6-4A60-A2DE-54F4D1A2C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22B28-2CD9-4520-BC1D-578E821C8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9A238-38E4-491C-9F85-F1961FA98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36586-A41C-445A-8CD3-2E8F807B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0B534-F005-4538-A1C4-81DE1333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03EE5-0C12-4CEF-B020-BA7FF18E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0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4B7D-50FC-4CF4-8DE6-004FDAAD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A6F72-5E9E-4541-88D3-5EA1EF86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3EA4C-3C4C-4540-AE3A-4A833724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DDC75-E4DB-4CED-8679-5EFAA07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218B4-1156-4331-A4E0-56F20362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89D69-513F-4FDA-B954-ED41E2E4B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51DB-76E7-43BF-8942-7ACDF144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0AEA-1CBD-431C-A484-C451DF27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7E49-AA6C-4B14-910A-CD9E1A5D4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5D684-F5E6-443F-A4D3-8814446FD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AF1BB-3756-423A-B199-8FE060B1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7208D-3E88-4409-9F33-434E4437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5811B-4584-44CC-AF93-82E2F4C1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7B56-F7FC-4FE5-AF6E-A8F4E61E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C62DE-C44D-4A14-B1DF-1E9CE8FD9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643C3-F18B-4C0E-A95E-FC8942972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CD6F3-0060-404B-B1DE-2C805799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9731C-A583-4D5D-BF27-583BB10A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7ACB2-2CAD-4AF9-A923-44F24FD4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51147-B64C-4EC1-9CB6-59D979E2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7B627-660E-4091-911B-530B871F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BCE2B-B01C-4E6C-9B8A-42671A92C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F7ED8-AF1D-4381-89B7-52D4827146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BDAD-D418-492D-89AE-FFB9DB632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0D51-CC33-4F28-9EA4-16B708F68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82482-0E51-47B2-84DC-E17E124DC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stytch16/jena-climate-2009-20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deep-learning-with-python-notebooks/blob/master/6.3-advanced-usage-of-recurrent-neural-networks.ipynb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B04D-4A38-4498-8D3F-AC2AE4A30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RNN’s</a:t>
            </a:r>
            <a:br>
              <a:rPr lang="en-US" dirty="0"/>
            </a:br>
            <a:r>
              <a:rPr lang="en-US" dirty="0"/>
              <a:t>LSTM &amp; GRU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488A-B563-4CC2-A9CD-3BAE040A2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0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1EB0-EA04-4C64-9D23-35F244F0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EF636-5EC7-463B-A3FB-AA37D74E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https://www.kaggle.com/stytch16/jena-climate-2009-2016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726FB-E0B2-4749-B490-60E682C59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7" t="20917" r="1124" b="40673"/>
          <a:stretch/>
        </p:blipFill>
        <p:spPr>
          <a:xfrm>
            <a:off x="838200" y="2793532"/>
            <a:ext cx="9924176" cy="2634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1357F-F6EF-41D2-BA64-C091A0D9556F}"/>
              </a:ext>
            </a:extLst>
          </p:cNvPr>
          <p:cNvSpPr/>
          <p:nvPr/>
        </p:nvSpPr>
        <p:spPr>
          <a:xfrm>
            <a:off x="5419288" y="2793532"/>
            <a:ext cx="998290" cy="2769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F72A6-B075-4409-A8C8-2604EB5CF43D}"/>
              </a:ext>
            </a:extLst>
          </p:cNvPr>
          <p:cNvSpPr txBox="1"/>
          <p:nvPr/>
        </p:nvSpPr>
        <p:spPr>
          <a:xfrm>
            <a:off x="1107347" y="5931017"/>
            <a:ext cx="19798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Normalize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FDF45-CC3C-4F35-9214-99F45F6901D3}"/>
              </a:ext>
            </a:extLst>
          </p:cNvPr>
          <p:cNvSpPr txBox="1"/>
          <p:nvPr/>
        </p:nvSpPr>
        <p:spPr>
          <a:xfrm>
            <a:off x="3259462" y="5931017"/>
            <a:ext cx="315811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Sub-sample (10min – 1 hour)</a:t>
            </a:r>
          </a:p>
        </p:txBody>
      </p:sp>
    </p:spTree>
    <p:extLst>
      <p:ext uri="{BB962C8B-B14F-4D97-AF65-F5344CB8AC3E}">
        <p14:creationId xmlns:p14="http://schemas.microsoft.com/office/powerpoint/2010/main" val="365756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CBF7-873C-4938-BA49-AA4D6044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View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BE134-8207-4471-9E73-45760B8A3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6" t="38899" r="20458" b="20856"/>
          <a:stretch/>
        </p:blipFill>
        <p:spPr>
          <a:xfrm>
            <a:off x="996878" y="3416984"/>
            <a:ext cx="6149130" cy="27599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99AE5F4-F1AB-4554-86D2-757FE85BBFF8}"/>
              </a:ext>
            </a:extLst>
          </p:cNvPr>
          <p:cNvGrpSpPr/>
          <p:nvPr/>
        </p:nvGrpSpPr>
        <p:grpSpPr>
          <a:xfrm>
            <a:off x="5108896" y="1919883"/>
            <a:ext cx="5821959" cy="3407164"/>
            <a:chOff x="5108896" y="1919883"/>
            <a:chExt cx="5821959" cy="34071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7C8162-5051-4FE7-8F6B-D370F058F667}"/>
                </a:ext>
              </a:extLst>
            </p:cNvPr>
            <p:cNvGrpSpPr/>
            <p:nvPr/>
          </p:nvGrpSpPr>
          <p:grpSpPr>
            <a:xfrm>
              <a:off x="5108896" y="1919883"/>
              <a:ext cx="5821959" cy="2724327"/>
              <a:chOff x="6006518" y="1217602"/>
              <a:chExt cx="5821959" cy="272432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3CA46F-4576-4AA7-A72F-FEBB8EF95C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8" t="32783" r="21766" b="25260"/>
              <a:stretch/>
            </p:blipFill>
            <p:spPr>
              <a:xfrm>
                <a:off x="6006518" y="1217602"/>
                <a:ext cx="5821959" cy="272432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530942-010D-44E8-B48E-C03009DC454A}"/>
                  </a:ext>
                </a:extLst>
              </p:cNvPr>
              <p:cNvSpPr/>
              <p:nvPr/>
            </p:nvSpPr>
            <p:spPr>
              <a:xfrm>
                <a:off x="7009355" y="1845578"/>
                <a:ext cx="54108" cy="18146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84CFF1-1F0E-49E6-990C-44569C62E4D8}"/>
                  </a:ext>
                </a:extLst>
              </p:cNvPr>
              <p:cNvSpPr/>
              <p:nvPr/>
            </p:nvSpPr>
            <p:spPr>
              <a:xfrm flipH="1">
                <a:off x="7124492" y="2239862"/>
                <a:ext cx="54106" cy="1420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6749CD-D9A2-484D-83DC-60A8B2506E5A}"/>
                  </a:ext>
                </a:extLst>
              </p:cNvPr>
              <p:cNvSpPr/>
              <p:nvPr/>
            </p:nvSpPr>
            <p:spPr>
              <a:xfrm>
                <a:off x="7246969" y="1845578"/>
                <a:ext cx="54108" cy="18146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278AB4-BDC5-48CC-849C-CC70EB5F6029}"/>
                  </a:ext>
                </a:extLst>
              </p:cNvPr>
              <p:cNvSpPr/>
              <p:nvPr/>
            </p:nvSpPr>
            <p:spPr>
              <a:xfrm flipH="1">
                <a:off x="7353717" y="1627464"/>
                <a:ext cx="45719" cy="20328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C1197A-79D7-4552-88B9-F65C293400D2}"/>
                  </a:ext>
                </a:extLst>
              </p:cNvPr>
              <p:cNvSpPr/>
              <p:nvPr/>
            </p:nvSpPr>
            <p:spPr>
              <a:xfrm flipH="1">
                <a:off x="7472906" y="1561254"/>
                <a:ext cx="45719" cy="2099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FB032E-DB71-4073-B8F5-CB5D5B4C018D}"/>
                  </a:ext>
                </a:extLst>
              </p:cNvPr>
              <p:cNvSpPr/>
              <p:nvPr/>
            </p:nvSpPr>
            <p:spPr>
              <a:xfrm flipH="1">
                <a:off x="7582942" y="1561253"/>
                <a:ext cx="45719" cy="2099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88CEB4-6B39-4D32-AEBB-4313BF0D329F}"/>
                  </a:ext>
                </a:extLst>
              </p:cNvPr>
              <p:cNvSpPr/>
              <p:nvPr/>
            </p:nvSpPr>
            <p:spPr>
              <a:xfrm flipH="1">
                <a:off x="7689689" y="1575639"/>
                <a:ext cx="54104" cy="2099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6E0E17-94E4-4322-A6F3-762213283FE8}"/>
                  </a:ext>
                </a:extLst>
              </p:cNvPr>
              <p:cNvSpPr/>
              <p:nvPr/>
            </p:nvSpPr>
            <p:spPr>
              <a:xfrm>
                <a:off x="7796370" y="1845577"/>
                <a:ext cx="54104" cy="18146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B081701-942C-4EF2-894F-B4234C4F0FF4}"/>
                  </a:ext>
                </a:extLst>
              </p:cNvPr>
              <p:cNvSpPr/>
              <p:nvPr/>
            </p:nvSpPr>
            <p:spPr>
              <a:xfrm flipH="1">
                <a:off x="8081936" y="2793533"/>
                <a:ext cx="50468" cy="88111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E7D3FB24-565F-406C-8C21-AB7A5622F99A}"/>
                </a:ext>
              </a:extLst>
            </p:cNvPr>
            <p:cNvSpPr/>
            <p:nvPr/>
          </p:nvSpPr>
          <p:spPr>
            <a:xfrm rot="16200000">
              <a:off x="6116407" y="4000940"/>
              <a:ext cx="318091" cy="13548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160E068-4D03-4638-8DB7-2189DD169D23}"/>
                </a:ext>
              </a:extLst>
            </p:cNvPr>
            <p:cNvSpPr/>
            <p:nvPr/>
          </p:nvSpPr>
          <p:spPr>
            <a:xfrm rot="16200000">
              <a:off x="6926128" y="4561137"/>
              <a:ext cx="335973" cy="281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CB4D47-8E1C-4936-9F8B-B9D66CE6AB23}"/>
                </a:ext>
              </a:extLst>
            </p:cNvPr>
            <p:cNvSpPr txBox="1"/>
            <p:nvPr/>
          </p:nvSpPr>
          <p:spPr>
            <a:xfrm>
              <a:off x="5986525" y="4849362"/>
              <a:ext cx="619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5 days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9EDBDB-E8C8-4E73-90D2-8E474BE80A9B}"/>
                </a:ext>
              </a:extLst>
            </p:cNvPr>
            <p:cNvSpPr txBox="1"/>
            <p:nvPr/>
          </p:nvSpPr>
          <p:spPr>
            <a:xfrm>
              <a:off x="6792067" y="4865382"/>
              <a:ext cx="619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24</a:t>
              </a:r>
            </a:p>
            <a:p>
              <a:pPr algn="ctr"/>
              <a:r>
                <a:rPr lang="en-US" sz="1200" b="1" dirty="0"/>
                <a:t>hours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EA86D9-A51F-4EF9-A335-672CEAC6512D}"/>
                </a:ext>
              </a:extLst>
            </p:cNvPr>
            <p:cNvSpPr/>
            <p:nvPr/>
          </p:nvSpPr>
          <p:spPr>
            <a:xfrm>
              <a:off x="6004074" y="2399251"/>
              <a:ext cx="45719" cy="1964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76A7AF-D5BD-4928-B8A2-5FACD0C1CC70}"/>
                </a:ext>
              </a:extLst>
            </p:cNvPr>
            <p:cNvSpPr/>
            <p:nvPr/>
          </p:nvSpPr>
          <p:spPr>
            <a:xfrm>
              <a:off x="5895862" y="2513468"/>
              <a:ext cx="45719" cy="18490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70907-32F7-4CBC-80CD-79EDE0D66154}"/>
                </a:ext>
              </a:extLst>
            </p:cNvPr>
            <p:cNvSpPr/>
            <p:nvPr/>
          </p:nvSpPr>
          <p:spPr>
            <a:xfrm>
              <a:off x="5804981" y="2514866"/>
              <a:ext cx="45719" cy="18490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08D424-C46D-47BA-A30C-66E6D58C5538}"/>
                </a:ext>
              </a:extLst>
            </p:cNvPr>
            <p:cNvSpPr/>
            <p:nvPr/>
          </p:nvSpPr>
          <p:spPr>
            <a:xfrm>
              <a:off x="5697322" y="2708421"/>
              <a:ext cx="45719" cy="168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9F1A86-1C60-4BA8-A3CF-FB0E9D564179}"/>
                </a:ext>
              </a:extLst>
            </p:cNvPr>
            <p:cNvSpPr/>
            <p:nvPr/>
          </p:nvSpPr>
          <p:spPr>
            <a:xfrm>
              <a:off x="5598052" y="3003258"/>
              <a:ext cx="53555" cy="1363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B5F5-526B-42ED-B414-634980E6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common</a:t>
            </a:r>
            <a:r>
              <a:rPr lang="he-IL" dirty="0"/>
              <a:t>-</a:t>
            </a:r>
            <a:r>
              <a:rPr lang="en-US" dirty="0"/>
              <a:t>sense benchmark to beat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DDAE3-ADE2-4189-B6A8-40064AE4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the temperatures will be identical to the last time record</a:t>
            </a:r>
          </a:p>
          <a:p>
            <a:endParaRPr lang="he-IL" dirty="0"/>
          </a:p>
          <a:p>
            <a:r>
              <a:rPr lang="en-US" dirty="0"/>
              <a:t>MAE: STD </a:t>
            </a:r>
            <a:r>
              <a:rPr lang="en-US" b="1" dirty="0"/>
              <a:t>0.29</a:t>
            </a:r>
            <a:r>
              <a:rPr lang="en-US" dirty="0"/>
              <a:t> , 2.57C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0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25BB-C416-447D-B046-DAD03F0F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two Layer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817E6-3731-4DA0-8B56-A82A71F7D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6" t="31193" r="21490" b="30887"/>
          <a:stretch/>
        </p:blipFill>
        <p:spPr>
          <a:xfrm>
            <a:off x="562060" y="3711312"/>
            <a:ext cx="6300133" cy="260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A284B-7EFE-499A-9628-A85A0F00F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1" t="35596" r="20665" b="51804"/>
          <a:stretch/>
        </p:blipFill>
        <p:spPr>
          <a:xfrm>
            <a:off x="847286" y="2268967"/>
            <a:ext cx="6233020" cy="8640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C926E8-A333-45A4-B681-C9ACEE7AA0FE}"/>
              </a:ext>
            </a:extLst>
          </p:cNvPr>
          <p:cNvGrpSpPr/>
          <p:nvPr/>
        </p:nvGrpSpPr>
        <p:grpSpPr>
          <a:xfrm>
            <a:off x="8078598" y="3827293"/>
            <a:ext cx="3954013" cy="2106615"/>
            <a:chOff x="8078598" y="3827293"/>
            <a:chExt cx="3954013" cy="2106615"/>
          </a:xfrm>
        </p:grpSpPr>
        <p:pic>
          <p:nvPicPr>
            <p:cNvPr id="12290" name="Picture 2" descr="Sad Face Emoji Download Heart Emoji Black Red Pink - Sad Emoji For Dp, HD  Png Download , Transparent Png Image - PNGitem">
              <a:extLst>
                <a:ext uri="{FF2B5EF4-FFF2-40B4-BE49-F238E27FC236}">
                  <a16:creationId xmlns:a16="http://schemas.microsoft.com/office/drawing/2014/main" id="{C2A74675-9D50-4858-8B66-1D715B29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862" y="3827293"/>
              <a:ext cx="1534488" cy="160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B216CB-0872-4C0C-A825-5047A651145C}"/>
                </a:ext>
              </a:extLst>
            </p:cNvPr>
            <p:cNvSpPr txBox="1"/>
            <p:nvPr/>
          </p:nvSpPr>
          <p:spPr>
            <a:xfrm>
              <a:off x="8078598" y="5564576"/>
              <a:ext cx="3954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Flattening looses temporal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9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EE08-87A1-4271-B13E-4888502F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AED35-3DC3-4F0F-8E18-8C3325D0A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2" t="29480" r="20527" b="31865"/>
          <a:stretch/>
        </p:blipFill>
        <p:spPr>
          <a:xfrm>
            <a:off x="679507" y="1491194"/>
            <a:ext cx="6400800" cy="265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9DF2B-E04C-4CCC-87A9-B4029A8E4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4" t="38410" r="22866" b="24403"/>
          <a:stretch/>
        </p:blipFill>
        <p:spPr>
          <a:xfrm>
            <a:off x="679507" y="4142116"/>
            <a:ext cx="6266577" cy="2550254"/>
          </a:xfrm>
          <a:prstGeom prst="rect">
            <a:avLst/>
          </a:prstGeom>
        </p:spPr>
      </p:pic>
      <p:pic>
        <p:nvPicPr>
          <p:cNvPr id="14338" name="Picture 2" descr="ᐈ Smiley face funny stock icon, Royalty Free happy face images | download  on Depositphotos®">
            <a:extLst>
              <a:ext uri="{FF2B5EF4-FFF2-40B4-BE49-F238E27FC236}">
                <a16:creationId xmlns:a16="http://schemas.microsoft.com/office/drawing/2014/main" id="{49C990AF-F5BD-4351-A424-AB417F93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03" y="4467864"/>
            <a:ext cx="1937507" cy="189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8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FC4A-E5EB-49DF-A524-0AA0A78E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RNN Dropout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AC009-26C0-46CD-A73A-EC8789FE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8" t="29236" r="20115" b="26850"/>
          <a:stretch/>
        </p:blipFill>
        <p:spPr>
          <a:xfrm>
            <a:off x="687897" y="1439018"/>
            <a:ext cx="6350466" cy="301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6C7F5-A530-4298-804A-850E25FE3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8" t="47095" r="22248" b="17064"/>
          <a:stretch/>
        </p:blipFill>
        <p:spPr>
          <a:xfrm>
            <a:off x="687897" y="4433889"/>
            <a:ext cx="6023296" cy="24579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90C21F-15D1-4647-B558-9B8A753E8BA8}"/>
              </a:ext>
            </a:extLst>
          </p:cNvPr>
          <p:cNvGrpSpPr/>
          <p:nvPr/>
        </p:nvGrpSpPr>
        <p:grpSpPr>
          <a:xfrm>
            <a:off x="5310231" y="801717"/>
            <a:ext cx="5548488" cy="2512457"/>
            <a:chOff x="5310231" y="801717"/>
            <a:chExt cx="5548488" cy="25124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E2EA86-E02A-44DD-B035-9DC6AE44F987}"/>
                </a:ext>
              </a:extLst>
            </p:cNvPr>
            <p:cNvGrpSpPr/>
            <p:nvPr/>
          </p:nvGrpSpPr>
          <p:grpSpPr>
            <a:xfrm>
              <a:off x="5310231" y="801717"/>
              <a:ext cx="5548488" cy="2143125"/>
              <a:chOff x="5310231" y="801717"/>
              <a:chExt cx="5548488" cy="2143125"/>
            </a:xfrm>
          </p:grpSpPr>
          <p:pic>
            <p:nvPicPr>
              <p:cNvPr id="13314" name="Picture 2" descr="Yarin Gal - Crunchbase Person Profile">
                <a:extLst>
                  <a:ext uri="{FF2B5EF4-FFF2-40B4-BE49-F238E27FC236}">
                    <a16:creationId xmlns:a16="http://schemas.microsoft.com/office/drawing/2014/main" id="{2CB66287-0A35-4242-91A1-38E1111CE4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5594" y="80171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370DB662-5199-46BA-B349-C350560B2A4B}"/>
                  </a:ext>
                </a:extLst>
              </p:cNvPr>
              <p:cNvSpPr/>
              <p:nvPr/>
            </p:nvSpPr>
            <p:spPr>
              <a:xfrm>
                <a:off x="5310231" y="1978010"/>
                <a:ext cx="2365696" cy="679510"/>
              </a:xfrm>
              <a:prstGeom prst="wedgeRectCallout">
                <a:avLst>
                  <a:gd name="adj1" fmla="val -120344"/>
                  <a:gd name="adj2" fmla="val 6759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Specific Dropout mechanism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B794A0-6D25-4132-A6DA-B1362782271F}"/>
                </a:ext>
              </a:extLst>
            </p:cNvPr>
            <p:cNvSpPr txBox="1"/>
            <p:nvPr/>
          </p:nvSpPr>
          <p:spPr>
            <a:xfrm>
              <a:off x="8889534" y="2944842"/>
              <a:ext cx="1795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Yarin</a:t>
              </a:r>
              <a:r>
                <a:rPr lang="en-US" dirty="0"/>
                <a:t> Gal</a:t>
              </a:r>
            </a:p>
          </p:txBody>
        </p:sp>
      </p:grpSp>
      <p:pic>
        <p:nvPicPr>
          <p:cNvPr id="12" name="Picture 2" descr="ᐈ Smiley face funny stock icon, Royalty Free happy face images | download  on Depositphotos®">
            <a:extLst>
              <a:ext uri="{FF2B5EF4-FFF2-40B4-BE49-F238E27FC236}">
                <a16:creationId xmlns:a16="http://schemas.microsoft.com/office/drawing/2014/main" id="{C32CF238-3061-479E-A981-D1191B1A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02" y="4713498"/>
            <a:ext cx="1937507" cy="189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7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C969-95FB-4ACC-950F-7AB54FDD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Recurrent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2FA6-6CF9-4204-A3F4-AD3C96EC0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7" t="24652" r="26582" b="22324"/>
          <a:stretch/>
        </p:blipFill>
        <p:spPr>
          <a:xfrm>
            <a:off x="838200" y="1816523"/>
            <a:ext cx="5629013" cy="3636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7495D-CB56-48DA-BFCF-27513DBB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99" t="42569" r="22523" b="21590"/>
          <a:stretch/>
        </p:blipFill>
        <p:spPr>
          <a:xfrm>
            <a:off x="5922627" y="4349691"/>
            <a:ext cx="5922628" cy="24579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5A5E0F-BE15-4F76-BA5A-E34351306E84}"/>
              </a:ext>
            </a:extLst>
          </p:cNvPr>
          <p:cNvGrpSpPr/>
          <p:nvPr/>
        </p:nvGrpSpPr>
        <p:grpSpPr>
          <a:xfrm>
            <a:off x="7608814" y="1793474"/>
            <a:ext cx="3954013" cy="2280828"/>
            <a:chOff x="8078598" y="3930079"/>
            <a:chExt cx="3954013" cy="2280828"/>
          </a:xfrm>
        </p:grpSpPr>
        <p:pic>
          <p:nvPicPr>
            <p:cNvPr id="9" name="Picture 2" descr="Sad Face Emoji Download Heart Emoji Black Red Pink - Sad Emoji For Dp, HD  Png Download , Transparent Png Image - PNGitem">
              <a:extLst>
                <a:ext uri="{FF2B5EF4-FFF2-40B4-BE49-F238E27FC236}">
                  <a16:creationId xmlns:a16="http://schemas.microsoft.com/office/drawing/2014/main" id="{447FCA3C-996B-4AD3-878C-96B959F66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254" y="3930079"/>
              <a:ext cx="1534488" cy="160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CCB321-894E-4FB8-A0A1-4AE5D45E1964}"/>
                </a:ext>
              </a:extLst>
            </p:cNvPr>
            <p:cNvSpPr txBox="1"/>
            <p:nvPr/>
          </p:nvSpPr>
          <p:spPr>
            <a:xfrm>
              <a:off x="8078598" y="5564576"/>
              <a:ext cx="3954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Didn’t help here… But Google Translate has 7 stacked layers!!!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5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9B0C-C4F2-4A6D-9CA4-5A52DC6F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</a:p>
        </p:txBody>
      </p:sp>
      <p:pic>
        <p:nvPicPr>
          <p:cNvPr id="16386" name="Picture 2" descr="Bidirectional GRU for Text classification by relevance to SDG#3 indicators.  | by Felix Silwimba | Medium">
            <a:extLst>
              <a:ext uri="{FF2B5EF4-FFF2-40B4-BE49-F238E27FC236}">
                <a16:creationId xmlns:a16="http://schemas.microsoft.com/office/drawing/2014/main" id="{8D99FFDE-FFE9-45C9-96E0-66633E968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6" y="4574814"/>
            <a:ext cx="5084428" cy="209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84" name="Group 16383">
            <a:extLst>
              <a:ext uri="{FF2B5EF4-FFF2-40B4-BE49-F238E27FC236}">
                <a16:creationId xmlns:a16="http://schemas.microsoft.com/office/drawing/2014/main" id="{EE7F666D-7861-4ED8-A21E-758956C89C2F}"/>
              </a:ext>
            </a:extLst>
          </p:cNvPr>
          <p:cNvGrpSpPr/>
          <p:nvPr/>
        </p:nvGrpSpPr>
        <p:grpSpPr>
          <a:xfrm>
            <a:off x="5922628" y="369114"/>
            <a:ext cx="5721291" cy="3296911"/>
            <a:chOff x="5922628" y="662729"/>
            <a:chExt cx="5721291" cy="32969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51EF09-F0A1-4EE5-B550-535BDEB00788}"/>
                </a:ext>
              </a:extLst>
            </p:cNvPr>
            <p:cNvGrpSpPr/>
            <p:nvPr/>
          </p:nvGrpSpPr>
          <p:grpSpPr>
            <a:xfrm>
              <a:off x="5922628" y="662729"/>
              <a:ext cx="5721291" cy="3296911"/>
              <a:chOff x="5108896" y="1919883"/>
              <a:chExt cx="5821959" cy="340716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08AC85C-01F3-4D0F-8977-E656654C1836}"/>
                  </a:ext>
                </a:extLst>
              </p:cNvPr>
              <p:cNvGrpSpPr/>
              <p:nvPr/>
            </p:nvGrpSpPr>
            <p:grpSpPr>
              <a:xfrm>
                <a:off x="5108896" y="1919883"/>
                <a:ext cx="5821959" cy="2724327"/>
                <a:chOff x="6006518" y="1217602"/>
                <a:chExt cx="5821959" cy="27243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12132A0A-5AE5-4E3F-9192-3499454A15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7798" t="32783" r="21766" b="25260"/>
                <a:stretch/>
              </p:blipFill>
              <p:spPr>
                <a:xfrm>
                  <a:off x="6006518" y="1217602"/>
                  <a:ext cx="5821959" cy="2724327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A534E35-FC4A-4EEC-B707-6D4D05E749E5}"/>
                    </a:ext>
                  </a:extLst>
                </p:cNvPr>
                <p:cNvSpPr/>
                <p:nvPr/>
              </p:nvSpPr>
              <p:spPr>
                <a:xfrm>
                  <a:off x="7009355" y="1845578"/>
                  <a:ext cx="54108" cy="18146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E7328BF-69F5-40CE-B81D-8E4F7B6DCDA0}"/>
                    </a:ext>
                  </a:extLst>
                </p:cNvPr>
                <p:cNvSpPr/>
                <p:nvPr/>
              </p:nvSpPr>
              <p:spPr>
                <a:xfrm flipH="1">
                  <a:off x="7124492" y="2239862"/>
                  <a:ext cx="54106" cy="142040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03CD1F0-01FB-4C73-9C4E-75BB745BD86A}"/>
                    </a:ext>
                  </a:extLst>
                </p:cNvPr>
                <p:cNvSpPr/>
                <p:nvPr/>
              </p:nvSpPr>
              <p:spPr>
                <a:xfrm>
                  <a:off x="7246969" y="1845578"/>
                  <a:ext cx="54108" cy="18146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DE59332-B67E-46BA-8FB5-F106C9A6BC60}"/>
                    </a:ext>
                  </a:extLst>
                </p:cNvPr>
                <p:cNvSpPr/>
                <p:nvPr/>
              </p:nvSpPr>
              <p:spPr>
                <a:xfrm flipH="1">
                  <a:off x="7353717" y="1627464"/>
                  <a:ext cx="45719" cy="20328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C3255C4-9BBB-4E3B-97F3-9E1014D3659B}"/>
                    </a:ext>
                  </a:extLst>
                </p:cNvPr>
                <p:cNvSpPr/>
                <p:nvPr/>
              </p:nvSpPr>
              <p:spPr>
                <a:xfrm flipH="1">
                  <a:off x="7472906" y="1561254"/>
                  <a:ext cx="45719" cy="2099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4BCFF3C-A980-4E0A-914C-2E89673CFA28}"/>
                    </a:ext>
                  </a:extLst>
                </p:cNvPr>
                <p:cNvSpPr/>
                <p:nvPr/>
              </p:nvSpPr>
              <p:spPr>
                <a:xfrm flipH="1">
                  <a:off x="7582942" y="1561253"/>
                  <a:ext cx="45719" cy="2099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E7DC04E-4EBB-470B-B19A-1E427B6B6A34}"/>
                    </a:ext>
                  </a:extLst>
                </p:cNvPr>
                <p:cNvSpPr/>
                <p:nvPr/>
              </p:nvSpPr>
              <p:spPr>
                <a:xfrm flipH="1">
                  <a:off x="7689689" y="1575639"/>
                  <a:ext cx="54104" cy="2099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1DA22B2-7C13-4D0D-BEF2-98A3F4C228D2}"/>
                    </a:ext>
                  </a:extLst>
                </p:cNvPr>
                <p:cNvSpPr/>
                <p:nvPr/>
              </p:nvSpPr>
              <p:spPr>
                <a:xfrm>
                  <a:off x="7796370" y="1845577"/>
                  <a:ext cx="54104" cy="18146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4C28953-ABA0-40DD-ABD2-1761FCF33581}"/>
                    </a:ext>
                  </a:extLst>
                </p:cNvPr>
                <p:cNvSpPr/>
                <p:nvPr/>
              </p:nvSpPr>
              <p:spPr>
                <a:xfrm flipH="1">
                  <a:off x="8081936" y="2793533"/>
                  <a:ext cx="50468" cy="881117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D9A88618-E30F-4D6E-AD29-C6289EE1EE11}"/>
                  </a:ext>
                </a:extLst>
              </p:cNvPr>
              <p:cNvSpPr/>
              <p:nvPr/>
            </p:nvSpPr>
            <p:spPr>
              <a:xfrm rot="16200000">
                <a:off x="6116407" y="4000940"/>
                <a:ext cx="318091" cy="13548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71AE78D6-5E32-450E-B737-94A8D4F42360}"/>
                  </a:ext>
                </a:extLst>
              </p:cNvPr>
              <p:cNvSpPr/>
              <p:nvPr/>
            </p:nvSpPr>
            <p:spPr>
              <a:xfrm rot="16200000">
                <a:off x="6926128" y="4561137"/>
                <a:ext cx="335973" cy="28133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B719D1-8EAE-454E-9F0A-8BE1240C0846}"/>
                  </a:ext>
                </a:extLst>
              </p:cNvPr>
              <p:cNvSpPr txBox="1"/>
              <p:nvPr/>
            </p:nvSpPr>
            <p:spPr>
              <a:xfrm>
                <a:off x="5986525" y="4849362"/>
                <a:ext cx="6193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5 days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A29482-F582-4F33-9152-5ABB820298A7}"/>
                  </a:ext>
                </a:extLst>
              </p:cNvPr>
              <p:cNvSpPr txBox="1"/>
              <p:nvPr/>
            </p:nvSpPr>
            <p:spPr>
              <a:xfrm>
                <a:off x="6792067" y="4865382"/>
                <a:ext cx="619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24</a:t>
                </a:r>
              </a:p>
              <a:p>
                <a:pPr algn="ctr"/>
                <a:r>
                  <a:rPr lang="en-US" sz="1200" b="1" dirty="0"/>
                  <a:t>hours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F9E428-94AF-4EA6-BEC1-EBFD6625D995}"/>
                  </a:ext>
                </a:extLst>
              </p:cNvPr>
              <p:cNvSpPr/>
              <p:nvPr/>
            </p:nvSpPr>
            <p:spPr>
              <a:xfrm>
                <a:off x="6004074" y="2399251"/>
                <a:ext cx="45719" cy="19646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FD0204C-BFEF-4DF4-B17A-56992DE61223}"/>
                  </a:ext>
                </a:extLst>
              </p:cNvPr>
              <p:cNvSpPr/>
              <p:nvPr/>
            </p:nvSpPr>
            <p:spPr>
              <a:xfrm>
                <a:off x="5895862" y="2513468"/>
                <a:ext cx="45719" cy="18490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456DF-1837-4201-8407-497D5AFEDE3F}"/>
                  </a:ext>
                </a:extLst>
              </p:cNvPr>
              <p:cNvSpPr/>
              <p:nvPr/>
            </p:nvSpPr>
            <p:spPr>
              <a:xfrm>
                <a:off x="5804981" y="2514866"/>
                <a:ext cx="45719" cy="18490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2E782C-08BC-4D55-86E3-A051F3C48045}"/>
                  </a:ext>
                </a:extLst>
              </p:cNvPr>
              <p:cNvSpPr/>
              <p:nvPr/>
            </p:nvSpPr>
            <p:spPr>
              <a:xfrm>
                <a:off x="5697322" y="2708421"/>
                <a:ext cx="45719" cy="1682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2FD854-DCE0-4D36-9BC7-9ED06AC04FB8}"/>
                  </a:ext>
                </a:extLst>
              </p:cNvPr>
              <p:cNvSpPr/>
              <p:nvPr/>
            </p:nvSpPr>
            <p:spPr>
              <a:xfrm>
                <a:off x="5598052" y="3003258"/>
                <a:ext cx="53555" cy="13634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02E9459-B58D-4D1D-BAB4-8662216F0141}"/>
                </a:ext>
              </a:extLst>
            </p:cNvPr>
            <p:cNvSpPr/>
            <p:nvPr/>
          </p:nvSpPr>
          <p:spPr>
            <a:xfrm>
              <a:off x="6386719" y="2325939"/>
              <a:ext cx="1380638" cy="24961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69D49-CF2A-428E-B8D5-1FD2B7DDAC12}"/>
              </a:ext>
            </a:extLst>
          </p:cNvPr>
          <p:cNvGrpSpPr/>
          <p:nvPr/>
        </p:nvGrpSpPr>
        <p:grpSpPr>
          <a:xfrm>
            <a:off x="5991138" y="3600277"/>
            <a:ext cx="5721291" cy="3296911"/>
            <a:chOff x="5991138" y="3600277"/>
            <a:chExt cx="5721291" cy="329691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DFC4DE8-ECE8-42BE-9148-DE0004F0C14D}"/>
                </a:ext>
              </a:extLst>
            </p:cNvPr>
            <p:cNvGrpSpPr/>
            <p:nvPr/>
          </p:nvGrpSpPr>
          <p:grpSpPr>
            <a:xfrm>
              <a:off x="5991138" y="3600277"/>
              <a:ext cx="5721291" cy="3296911"/>
              <a:chOff x="5108896" y="1919883"/>
              <a:chExt cx="5821959" cy="340716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7779AE8-6AB5-4814-AD3E-CF468B980D97}"/>
                  </a:ext>
                </a:extLst>
              </p:cNvPr>
              <p:cNvGrpSpPr/>
              <p:nvPr/>
            </p:nvGrpSpPr>
            <p:grpSpPr>
              <a:xfrm>
                <a:off x="5108896" y="1919883"/>
                <a:ext cx="5821959" cy="2724327"/>
                <a:chOff x="6006518" y="1217602"/>
                <a:chExt cx="5821959" cy="2724327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C27F0C04-D0C5-4B0A-9725-B37686173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7798" t="32783" r="21766" b="25260"/>
                <a:stretch/>
              </p:blipFill>
              <p:spPr>
                <a:xfrm>
                  <a:off x="6006518" y="1217602"/>
                  <a:ext cx="5821959" cy="2724327"/>
                </a:xfrm>
                <a:prstGeom prst="rect">
                  <a:avLst/>
                </a:prstGeom>
              </p:spPr>
            </p:pic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B1806F5-CCBC-45C2-8276-5FCAA9B95D42}"/>
                    </a:ext>
                  </a:extLst>
                </p:cNvPr>
                <p:cNvSpPr/>
                <p:nvPr/>
              </p:nvSpPr>
              <p:spPr>
                <a:xfrm>
                  <a:off x="7009355" y="1845578"/>
                  <a:ext cx="54108" cy="18146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24E377A-2DE5-4CED-995C-954707266407}"/>
                    </a:ext>
                  </a:extLst>
                </p:cNvPr>
                <p:cNvSpPr/>
                <p:nvPr/>
              </p:nvSpPr>
              <p:spPr>
                <a:xfrm flipH="1">
                  <a:off x="7124492" y="2239862"/>
                  <a:ext cx="54106" cy="142040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3A5C23F-B6F7-4149-AF09-4531813E4C7C}"/>
                    </a:ext>
                  </a:extLst>
                </p:cNvPr>
                <p:cNvSpPr/>
                <p:nvPr/>
              </p:nvSpPr>
              <p:spPr>
                <a:xfrm>
                  <a:off x="7246969" y="1845578"/>
                  <a:ext cx="54108" cy="18146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F726459-FA37-4519-8D1B-7B6F029FCE93}"/>
                    </a:ext>
                  </a:extLst>
                </p:cNvPr>
                <p:cNvSpPr/>
                <p:nvPr/>
              </p:nvSpPr>
              <p:spPr>
                <a:xfrm flipH="1">
                  <a:off x="7353717" y="1627464"/>
                  <a:ext cx="45719" cy="20328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4C18EA6-95B2-4167-ADE2-83BB76D92E68}"/>
                    </a:ext>
                  </a:extLst>
                </p:cNvPr>
                <p:cNvSpPr/>
                <p:nvPr/>
              </p:nvSpPr>
              <p:spPr>
                <a:xfrm flipH="1">
                  <a:off x="7472906" y="1561254"/>
                  <a:ext cx="45719" cy="2099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96068497-B27B-4344-B54B-0A469EBC92E9}"/>
                    </a:ext>
                  </a:extLst>
                </p:cNvPr>
                <p:cNvSpPr/>
                <p:nvPr/>
              </p:nvSpPr>
              <p:spPr>
                <a:xfrm flipH="1">
                  <a:off x="7582942" y="1561253"/>
                  <a:ext cx="45719" cy="2099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F171FBB-C87B-466F-90A0-D91ED682C652}"/>
                    </a:ext>
                  </a:extLst>
                </p:cNvPr>
                <p:cNvSpPr/>
                <p:nvPr/>
              </p:nvSpPr>
              <p:spPr>
                <a:xfrm flipH="1">
                  <a:off x="7689689" y="1575639"/>
                  <a:ext cx="54104" cy="2099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9CF6C09-89AE-4777-9B58-2E46FAB29EAD}"/>
                    </a:ext>
                  </a:extLst>
                </p:cNvPr>
                <p:cNvSpPr/>
                <p:nvPr/>
              </p:nvSpPr>
              <p:spPr>
                <a:xfrm>
                  <a:off x="7796370" y="1845577"/>
                  <a:ext cx="54104" cy="18146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63F2F4C-7C87-4082-AF3D-C62C5909528D}"/>
                    </a:ext>
                  </a:extLst>
                </p:cNvPr>
                <p:cNvSpPr/>
                <p:nvPr/>
              </p:nvSpPr>
              <p:spPr>
                <a:xfrm flipH="1">
                  <a:off x="8081936" y="2793533"/>
                  <a:ext cx="50468" cy="881117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Left Brace 66">
                <a:extLst>
                  <a:ext uri="{FF2B5EF4-FFF2-40B4-BE49-F238E27FC236}">
                    <a16:creationId xmlns:a16="http://schemas.microsoft.com/office/drawing/2014/main" id="{F478D907-4790-47FE-A4C2-0674AC116E6A}"/>
                  </a:ext>
                </a:extLst>
              </p:cNvPr>
              <p:cNvSpPr/>
              <p:nvPr/>
            </p:nvSpPr>
            <p:spPr>
              <a:xfrm rot="16200000">
                <a:off x="6116407" y="4000940"/>
                <a:ext cx="318091" cy="13548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Left Brace 67">
                <a:extLst>
                  <a:ext uri="{FF2B5EF4-FFF2-40B4-BE49-F238E27FC236}">
                    <a16:creationId xmlns:a16="http://schemas.microsoft.com/office/drawing/2014/main" id="{234957A1-8EAE-4C25-9AC5-8E1801BF7226}"/>
                  </a:ext>
                </a:extLst>
              </p:cNvPr>
              <p:cNvSpPr/>
              <p:nvPr/>
            </p:nvSpPr>
            <p:spPr>
              <a:xfrm rot="16200000">
                <a:off x="6926128" y="4561137"/>
                <a:ext cx="335973" cy="28133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37FE4A-6247-4EF5-B3C2-213851D84349}"/>
                  </a:ext>
                </a:extLst>
              </p:cNvPr>
              <p:cNvSpPr txBox="1"/>
              <p:nvPr/>
            </p:nvSpPr>
            <p:spPr>
              <a:xfrm>
                <a:off x="5986525" y="4849362"/>
                <a:ext cx="6193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5 days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ECE5A9C-EF0B-4E1D-970E-D61881CD974D}"/>
                  </a:ext>
                </a:extLst>
              </p:cNvPr>
              <p:cNvSpPr txBox="1"/>
              <p:nvPr/>
            </p:nvSpPr>
            <p:spPr>
              <a:xfrm>
                <a:off x="6792067" y="4865382"/>
                <a:ext cx="619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24</a:t>
                </a:r>
              </a:p>
              <a:p>
                <a:pPr algn="ctr"/>
                <a:r>
                  <a:rPr lang="en-US" sz="1200" b="1" dirty="0"/>
                  <a:t>hours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A040E61-776B-4617-8CB3-4BCCCEA923BE}"/>
                  </a:ext>
                </a:extLst>
              </p:cNvPr>
              <p:cNvSpPr/>
              <p:nvPr/>
            </p:nvSpPr>
            <p:spPr>
              <a:xfrm>
                <a:off x="6004074" y="2399251"/>
                <a:ext cx="45719" cy="19646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E48922F-523B-414F-9D72-844CDBBA60F9}"/>
                  </a:ext>
                </a:extLst>
              </p:cNvPr>
              <p:cNvSpPr/>
              <p:nvPr/>
            </p:nvSpPr>
            <p:spPr>
              <a:xfrm>
                <a:off x="5895862" y="2513468"/>
                <a:ext cx="45719" cy="18490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18A26D-B339-46A2-9D18-553FB326C08C}"/>
                  </a:ext>
                </a:extLst>
              </p:cNvPr>
              <p:cNvSpPr/>
              <p:nvPr/>
            </p:nvSpPr>
            <p:spPr>
              <a:xfrm>
                <a:off x="5804981" y="2514866"/>
                <a:ext cx="45719" cy="18490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9EE791C-F3E5-493A-A15F-B9DED2A595A7}"/>
                  </a:ext>
                </a:extLst>
              </p:cNvPr>
              <p:cNvSpPr/>
              <p:nvPr/>
            </p:nvSpPr>
            <p:spPr>
              <a:xfrm>
                <a:off x="5697322" y="2708421"/>
                <a:ext cx="45719" cy="1682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5BE74F6-4941-4795-BE46-1F8564D9129A}"/>
                  </a:ext>
                </a:extLst>
              </p:cNvPr>
              <p:cNvSpPr/>
              <p:nvPr/>
            </p:nvSpPr>
            <p:spPr>
              <a:xfrm>
                <a:off x="5598052" y="3003258"/>
                <a:ext cx="53555" cy="13634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6921E33A-7E8C-4E5A-A5BB-69524955BF05}"/>
                </a:ext>
              </a:extLst>
            </p:cNvPr>
            <p:cNvSpPr/>
            <p:nvPr/>
          </p:nvSpPr>
          <p:spPr>
            <a:xfrm rot="10800000">
              <a:off x="6446840" y="5263487"/>
              <a:ext cx="1380638" cy="24961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388" name="Picture 4" descr="Perceptual Positions: Look from Different Angles for Better Understanding">
            <a:extLst>
              <a:ext uri="{FF2B5EF4-FFF2-40B4-BE49-F238E27FC236}">
                <a16:creationId xmlns:a16="http://schemas.microsoft.com/office/drawing/2014/main" id="{AD3A57C9-67D5-40ED-AF1A-F4415076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13" y="1587766"/>
            <a:ext cx="3868115" cy="290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7A23-31C0-47CE-B949-A78CCFE8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Directional RNN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400DA-5072-458C-80C9-31BC3908F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9" t="34740" r="21629" b="27706"/>
          <a:stretch/>
        </p:blipFill>
        <p:spPr>
          <a:xfrm>
            <a:off x="503339" y="1971412"/>
            <a:ext cx="6384023" cy="2575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9BFC6F-D733-4D87-9E71-76055673C9A3}"/>
              </a:ext>
            </a:extLst>
          </p:cNvPr>
          <p:cNvGrpSpPr/>
          <p:nvPr/>
        </p:nvGrpSpPr>
        <p:grpSpPr>
          <a:xfrm>
            <a:off x="7608814" y="1793474"/>
            <a:ext cx="3954013" cy="3388823"/>
            <a:chOff x="8078598" y="3930079"/>
            <a:chExt cx="3954013" cy="3388823"/>
          </a:xfrm>
        </p:grpSpPr>
        <p:pic>
          <p:nvPicPr>
            <p:cNvPr id="7" name="Picture 2" descr="Sad Face Emoji Download Heart Emoji Black Red Pink - Sad Emoji For Dp, HD  Png Download , Transparent Png Image - PNGitem">
              <a:extLst>
                <a:ext uri="{FF2B5EF4-FFF2-40B4-BE49-F238E27FC236}">
                  <a16:creationId xmlns:a16="http://schemas.microsoft.com/office/drawing/2014/main" id="{C030E890-4DD5-4274-A27C-44C5813C1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254" y="3930079"/>
              <a:ext cx="1534488" cy="160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3EB71F-21D7-443F-B1B0-EAEA8EB3FB5B}"/>
                </a:ext>
              </a:extLst>
            </p:cNvPr>
            <p:cNvSpPr txBox="1"/>
            <p:nvPr/>
          </p:nvSpPr>
          <p:spPr>
            <a:xfrm>
              <a:off x="8078598" y="5564576"/>
              <a:ext cx="39540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rgbClr val="262626"/>
                  </a:solidFill>
                  <a:latin typeface="NewBaskerville-Roman"/>
                </a:rPr>
                <a:t>GRU</a:t>
              </a:r>
              <a:r>
                <a:rPr lang="en-US" sz="1800" b="0" i="0" u="none" strike="noStrike" baseline="0" dirty="0">
                  <a:solidFill>
                    <a:srgbClr val="262626"/>
                  </a:solidFill>
                  <a:latin typeface="Courier"/>
                </a:rPr>
                <a:t> </a:t>
              </a:r>
              <a:r>
                <a:rPr lang="en-US" sz="1800" b="0" i="0" u="none" strike="noStrike" baseline="0" dirty="0">
                  <a:solidFill>
                    <a:srgbClr val="262626"/>
                  </a:solidFill>
                  <a:latin typeface="NewBaskerville-Roman"/>
                </a:rPr>
                <a:t>layer will typically be </a:t>
              </a:r>
              <a:r>
                <a:rPr lang="en-US" sz="1800" b="1" i="0" u="none" strike="noStrike" baseline="0" dirty="0">
                  <a:solidFill>
                    <a:srgbClr val="262626"/>
                  </a:solidFill>
                  <a:latin typeface="NewBaskerville-Roman"/>
                </a:rPr>
                <a:t>better at</a:t>
              </a:r>
            </a:p>
            <a:p>
              <a:pPr algn="l"/>
              <a:r>
                <a:rPr lang="en-US" sz="1800" b="1" i="0" u="none" strike="noStrike" baseline="0" dirty="0">
                  <a:solidFill>
                    <a:srgbClr val="262626"/>
                  </a:solidFill>
                  <a:latin typeface="NewBaskerville-Roman"/>
                </a:rPr>
                <a:t>remembering the recent past </a:t>
              </a:r>
              <a:r>
                <a:rPr lang="en-US" sz="1800" b="0" i="0" u="none" strike="noStrike" baseline="0" dirty="0">
                  <a:solidFill>
                    <a:srgbClr val="262626"/>
                  </a:solidFill>
                  <a:latin typeface="NewBaskerville-Roman"/>
                </a:rPr>
                <a:t>than the distant past</a:t>
              </a:r>
            </a:p>
            <a:p>
              <a:pPr algn="l"/>
              <a:r>
                <a:rPr lang="en-US" sz="1800" b="0" i="0" u="none" strike="noStrike" baseline="0" dirty="0">
                  <a:solidFill>
                    <a:srgbClr val="262626"/>
                  </a:solidFill>
                  <a:latin typeface="NewBaskerville-Roman"/>
                </a:rPr>
                <a:t>Recent weather data points are more predictive than older data points for the problem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93B022-A79D-4C33-B412-31FA7E140BC1}"/>
              </a:ext>
            </a:extLst>
          </p:cNvPr>
          <p:cNvGrpSpPr/>
          <p:nvPr/>
        </p:nvGrpSpPr>
        <p:grpSpPr>
          <a:xfrm>
            <a:off x="973123" y="5318620"/>
            <a:ext cx="6014906" cy="1460280"/>
            <a:chOff x="973123" y="5318620"/>
            <a:chExt cx="6014906" cy="14602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D7C63B-22E8-401B-A1DE-3F2D115790B4}"/>
                </a:ext>
              </a:extLst>
            </p:cNvPr>
            <p:cNvSpPr txBox="1"/>
            <p:nvPr/>
          </p:nvSpPr>
          <p:spPr>
            <a:xfrm>
              <a:off x="973123" y="5318620"/>
              <a:ext cx="5122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Bi-Directional RNN are very useful in NLP</a:t>
              </a:r>
            </a:p>
          </p:txBody>
        </p:sp>
        <p:pic>
          <p:nvPicPr>
            <p:cNvPr id="18434" name="Picture 2" descr="Deep dive into Natural Language Processing | big data consulting services |  Clairvoyant Blog">
              <a:extLst>
                <a:ext uri="{FF2B5EF4-FFF2-40B4-BE49-F238E27FC236}">
                  <a16:creationId xmlns:a16="http://schemas.microsoft.com/office/drawing/2014/main" id="{B43753E5-E1DA-454B-B602-07CC9D119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193" y="5445931"/>
              <a:ext cx="1998836" cy="133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8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CD79-3B79-41AC-8CD0-AAEC9903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07AA-9543-4600-A497-E05E8E92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8675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Advanced RNN’s overcome the vanishing gradient problem and are able to have long memory</a:t>
            </a:r>
          </a:p>
          <a:p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They are expensive to train</a:t>
            </a:r>
          </a:p>
          <a:p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They use combinations of networks and gates (filters) in which they learn what to keep and what to forget</a:t>
            </a:r>
          </a:p>
          <a:p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The main architectures are LSTM and GRU</a:t>
            </a:r>
          </a:p>
          <a:p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Bi-Directional approach may provide better representation (especially in NLP)</a:t>
            </a:r>
          </a:p>
          <a:p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Exploration guidelines</a:t>
            </a:r>
          </a:p>
          <a:p>
            <a:pPr lvl="1"/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Have a common-sense guideline</a:t>
            </a:r>
          </a:p>
          <a:p>
            <a:pPr lvl="1"/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Start simple</a:t>
            </a:r>
          </a:p>
          <a:p>
            <a:pPr lvl="1"/>
            <a:r>
              <a:rPr lang="en-US" sz="8600" dirty="0">
                <a:solidFill>
                  <a:srgbClr val="262626"/>
                </a:solidFill>
                <a:latin typeface="NewBaskerville-Roman"/>
              </a:rPr>
              <a:t>Try different strategies </a:t>
            </a:r>
          </a:p>
          <a:p>
            <a:endParaRPr lang="en-US" dirty="0">
              <a:solidFill>
                <a:srgbClr val="262626"/>
              </a:solidFill>
              <a:latin typeface="NewBaskerville-Roman"/>
            </a:endParaRPr>
          </a:p>
          <a:p>
            <a:endParaRPr lang="en-US" dirty="0">
              <a:solidFill>
                <a:srgbClr val="262626"/>
              </a:solidFill>
              <a:latin typeface="NewBaskerville-Roman"/>
            </a:endParaRPr>
          </a:p>
          <a:p>
            <a:endParaRPr lang="en-US" dirty="0">
              <a:solidFill>
                <a:srgbClr val="262626"/>
              </a:solidFill>
              <a:latin typeface="NewBaskerville-Roman"/>
            </a:endParaRPr>
          </a:p>
          <a:p>
            <a:endParaRPr lang="en-US" dirty="0">
              <a:solidFill>
                <a:srgbClr val="262626"/>
              </a:solidFill>
              <a:latin typeface="NewBaskerville-Roman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078" name="Picture 6" descr="Take Home Message for Women">
            <a:extLst>
              <a:ext uri="{FF2B5EF4-FFF2-40B4-BE49-F238E27FC236}">
                <a16:creationId xmlns:a16="http://schemas.microsoft.com/office/drawing/2014/main" id="{4CC3BE3B-28B7-4776-923E-64749F82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64" y="365125"/>
            <a:ext cx="2347912" cy="215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1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4344-5DEF-495C-A76E-8B5FBBA3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</a:t>
            </a:r>
            <a:r>
              <a:rPr lang="en-US" dirty="0"/>
              <a:t>ong </a:t>
            </a:r>
            <a:r>
              <a:rPr lang="en-US" b="1" dirty="0"/>
              <a:t>S</a:t>
            </a:r>
            <a:r>
              <a:rPr lang="en-US" dirty="0"/>
              <a:t>hort – </a:t>
            </a:r>
            <a:r>
              <a:rPr lang="en-US" b="1" dirty="0"/>
              <a:t>T</a:t>
            </a:r>
            <a:r>
              <a:rPr lang="en-US" dirty="0"/>
              <a:t>erm </a:t>
            </a:r>
            <a:r>
              <a:rPr lang="en-US" b="1" dirty="0"/>
              <a:t>M</a:t>
            </a:r>
            <a:r>
              <a:rPr lang="en-US" dirty="0"/>
              <a:t>emory (LSTM)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6E18E-FE13-441F-8098-4CAB0BF01C60}"/>
              </a:ext>
            </a:extLst>
          </p:cNvPr>
          <p:cNvGrpSpPr/>
          <p:nvPr/>
        </p:nvGrpSpPr>
        <p:grpSpPr>
          <a:xfrm>
            <a:off x="2770813" y="2009563"/>
            <a:ext cx="6650374" cy="4662277"/>
            <a:chOff x="2273415" y="1992785"/>
            <a:chExt cx="6650374" cy="4662277"/>
          </a:xfrm>
        </p:grpSpPr>
        <p:pic>
          <p:nvPicPr>
            <p:cNvPr id="6152" name="Picture 8" descr="The Milestone of LSTM | MLK - Machine Learning Knowledge">
              <a:extLst>
                <a:ext uri="{FF2B5EF4-FFF2-40B4-BE49-F238E27FC236}">
                  <a16:creationId xmlns:a16="http://schemas.microsoft.com/office/drawing/2014/main" id="{C7772B99-8BA7-4C23-92A7-A5F58F8A6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3415" y="2084110"/>
              <a:ext cx="6094601" cy="457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ED921-6B31-4B8E-8502-2D88B7F987CB}"/>
                </a:ext>
              </a:extLst>
            </p:cNvPr>
            <p:cNvSpPr txBox="1"/>
            <p:nvPr/>
          </p:nvSpPr>
          <p:spPr>
            <a:xfrm>
              <a:off x="2829187" y="1992785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Sepp </a:t>
              </a:r>
              <a:r>
                <a:rPr lang="en-US" dirty="0" err="1"/>
                <a:t>Hochreiter</a:t>
              </a:r>
              <a:r>
                <a:rPr lang="en-US" dirty="0"/>
                <a:t> and Jürgen </a:t>
              </a:r>
              <a:r>
                <a:rPr lang="en-US" dirty="0" err="1"/>
                <a:t>Schmidhuber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087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2840-7E70-4243-B8C4-421FA515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Gate</a:t>
            </a:r>
          </a:p>
        </p:txBody>
      </p:sp>
      <p:pic>
        <p:nvPicPr>
          <p:cNvPr id="7170" name="Picture 2" descr="Long Short-Term Memory: From Zero to Hero with PyTorch">
            <a:extLst>
              <a:ext uri="{FF2B5EF4-FFF2-40B4-BE49-F238E27FC236}">
                <a16:creationId xmlns:a16="http://schemas.microsoft.com/office/drawing/2014/main" id="{F707F6D4-7C5D-464D-BE10-612E32FF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49" y="2769416"/>
            <a:ext cx="4274645" cy="273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te Valves: Holding Back The Horde (Figuratively Speaking)">
            <a:extLst>
              <a:ext uri="{FF2B5EF4-FFF2-40B4-BE49-F238E27FC236}">
                <a16:creationId xmlns:a16="http://schemas.microsoft.com/office/drawing/2014/main" id="{E86C6F93-87CE-4912-AA58-667877BF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4" y="2880963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97D4348-8BB5-49C2-AD4B-47F2CA3EB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585249"/>
              </p:ext>
            </p:extLst>
          </p:nvPr>
        </p:nvGraphicFramePr>
        <p:xfrm>
          <a:off x="7759816" y="3028283"/>
          <a:ext cx="931180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1180">
                  <a:extLst>
                    <a:ext uri="{9D8B030D-6E8A-4147-A177-3AD203B41FA5}">
                      <a16:colId xmlns:a16="http://schemas.microsoft.com/office/drawing/2014/main" val="943507483"/>
                    </a:ext>
                  </a:extLst>
                </a:gridCol>
              </a:tblGrid>
              <a:tr h="217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5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38919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DEAA59B-4094-4A8F-855E-92AA5C15F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04539"/>
              </p:ext>
            </p:extLst>
          </p:nvPr>
        </p:nvGraphicFramePr>
        <p:xfrm>
          <a:off x="9053118" y="3028283"/>
          <a:ext cx="931180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1180">
                  <a:extLst>
                    <a:ext uri="{9D8B030D-6E8A-4147-A177-3AD203B41FA5}">
                      <a16:colId xmlns:a16="http://schemas.microsoft.com/office/drawing/2014/main" val="943507483"/>
                    </a:ext>
                  </a:extLst>
                </a:gridCol>
              </a:tblGrid>
              <a:tr h="217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5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389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B548DD-7030-48AE-89FD-E58A383933AB}"/>
              </a:ext>
            </a:extLst>
          </p:cNvPr>
          <p:cNvSpPr txBox="1"/>
          <p:nvPr/>
        </p:nvSpPr>
        <p:spPr>
          <a:xfrm>
            <a:off x="8724552" y="3953597"/>
            <a:ext cx="3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775DB3D-C438-4ED4-ADC6-5DB2E56FF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80794"/>
              </p:ext>
            </p:extLst>
          </p:nvPr>
        </p:nvGraphicFramePr>
        <p:xfrm>
          <a:off x="10648425" y="3028283"/>
          <a:ext cx="931180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1180">
                  <a:extLst>
                    <a:ext uri="{9D8B030D-6E8A-4147-A177-3AD203B41FA5}">
                      <a16:colId xmlns:a16="http://schemas.microsoft.com/office/drawing/2014/main" val="943507483"/>
                    </a:ext>
                  </a:extLst>
                </a:gridCol>
              </a:tblGrid>
              <a:tr h="217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5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38919"/>
                  </a:ext>
                </a:extLst>
              </a:tr>
            </a:tbl>
          </a:graphicData>
        </a:graphic>
      </p:graphicFrame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0DE0367C-64DE-47DE-A2A7-8B05DD7AC14C}"/>
              </a:ext>
            </a:extLst>
          </p:cNvPr>
          <p:cNvSpPr/>
          <p:nvPr/>
        </p:nvSpPr>
        <p:spPr>
          <a:xfrm>
            <a:off x="10167457" y="4018327"/>
            <a:ext cx="327171" cy="304602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C765-8C89-432C-8074-0953842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– Forget, Input, Output</a:t>
            </a:r>
          </a:p>
        </p:txBody>
      </p:sp>
      <p:pic>
        <p:nvPicPr>
          <p:cNvPr id="8194" name="Picture 2" descr="Predicting weather using LSTM">
            <a:extLst>
              <a:ext uri="{FF2B5EF4-FFF2-40B4-BE49-F238E27FC236}">
                <a16:creationId xmlns:a16="http://schemas.microsoft.com/office/drawing/2014/main" id="{8FC0EDC4-FBDE-42CF-BA97-E341812FE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95" y="2716854"/>
            <a:ext cx="90297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ED9D0B-DECB-454D-9A7F-F2C321CA7D4F}"/>
              </a:ext>
            </a:extLst>
          </p:cNvPr>
          <p:cNvGrpSpPr/>
          <p:nvPr/>
        </p:nvGrpSpPr>
        <p:grpSpPr>
          <a:xfrm>
            <a:off x="2357306" y="2541864"/>
            <a:ext cx="1149292" cy="3389153"/>
            <a:chOff x="2357306" y="2541864"/>
            <a:chExt cx="1149292" cy="33891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1BA9A18-D6D5-4869-81FC-0BBC7167CFFD}"/>
                </a:ext>
              </a:extLst>
            </p:cNvPr>
            <p:cNvSpPr/>
            <p:nvPr/>
          </p:nvSpPr>
          <p:spPr>
            <a:xfrm>
              <a:off x="2357306" y="2541864"/>
              <a:ext cx="1149292" cy="338915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5A27C8-0D2B-4D3E-BF13-7BB6AB95B959}"/>
                </a:ext>
              </a:extLst>
            </p:cNvPr>
            <p:cNvSpPr txBox="1"/>
            <p:nvPr/>
          </p:nvSpPr>
          <p:spPr>
            <a:xfrm>
              <a:off x="2516697" y="2716854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forget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9EED1-373C-49A3-910E-14E18B5E4C6A}"/>
              </a:ext>
            </a:extLst>
          </p:cNvPr>
          <p:cNvGrpSpPr/>
          <p:nvPr/>
        </p:nvGrpSpPr>
        <p:grpSpPr>
          <a:xfrm>
            <a:off x="3506598" y="2541864"/>
            <a:ext cx="1711354" cy="3389153"/>
            <a:chOff x="3506598" y="2541864"/>
            <a:chExt cx="1711354" cy="33891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7110F1-55F4-4A84-B9F2-7C71A5A5F9A7}"/>
                </a:ext>
              </a:extLst>
            </p:cNvPr>
            <p:cNvSpPr/>
            <p:nvPr/>
          </p:nvSpPr>
          <p:spPr>
            <a:xfrm>
              <a:off x="3506598" y="2541864"/>
              <a:ext cx="1711354" cy="338915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B06101-7637-4B8E-84DD-4685E488E759}"/>
                </a:ext>
              </a:extLst>
            </p:cNvPr>
            <p:cNvSpPr txBox="1"/>
            <p:nvPr/>
          </p:nvSpPr>
          <p:spPr>
            <a:xfrm>
              <a:off x="3930242" y="2716854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39EE66-88E2-4AB2-9A57-BABCCEE24E68}"/>
              </a:ext>
            </a:extLst>
          </p:cNvPr>
          <p:cNvGrpSpPr/>
          <p:nvPr/>
        </p:nvGrpSpPr>
        <p:grpSpPr>
          <a:xfrm>
            <a:off x="5217953" y="2541863"/>
            <a:ext cx="1627463" cy="3389153"/>
            <a:chOff x="5217953" y="2541863"/>
            <a:chExt cx="1627463" cy="338915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0C825-2B1C-4C9F-8725-FEA1197C2AF6}"/>
                </a:ext>
              </a:extLst>
            </p:cNvPr>
            <p:cNvSpPr/>
            <p:nvPr/>
          </p:nvSpPr>
          <p:spPr>
            <a:xfrm>
              <a:off x="5217953" y="2541863"/>
              <a:ext cx="1627463" cy="338915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06CA8-C060-43E4-BDF2-6DD1E1E6AA6B}"/>
                </a:ext>
              </a:extLst>
            </p:cNvPr>
            <p:cNvSpPr txBox="1"/>
            <p:nvPr/>
          </p:nvSpPr>
          <p:spPr>
            <a:xfrm>
              <a:off x="5503178" y="2716854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CBD1-CFF1-4965-882A-C189CF6B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Equations</a:t>
            </a:r>
          </a:p>
        </p:txBody>
      </p:sp>
      <p:pic>
        <p:nvPicPr>
          <p:cNvPr id="10242" name="Picture 2" descr="Simple RNN vs GRU vs LSTM :- Difference lies in More Flexible control | by  Saurabh Rathor | Medium">
            <a:extLst>
              <a:ext uri="{FF2B5EF4-FFF2-40B4-BE49-F238E27FC236}">
                <a16:creationId xmlns:a16="http://schemas.microsoft.com/office/drawing/2014/main" id="{117FADBC-6526-4EB4-9F13-EC8C15B2E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4"/>
          <a:stretch/>
        </p:blipFill>
        <p:spPr bwMode="auto">
          <a:xfrm>
            <a:off x="2428875" y="2139192"/>
            <a:ext cx="7334250" cy="42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93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6D8D-4278-4106-98ED-A3529B24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&amp;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6FE4-EFF3-4634-93DF-07CF2A2F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is quicker to train</a:t>
            </a:r>
          </a:p>
          <a:p>
            <a:r>
              <a:rPr lang="en-US" dirty="0"/>
              <a:t>GRU has less representational power</a:t>
            </a:r>
          </a:p>
        </p:txBody>
      </p:sp>
      <p:pic>
        <p:nvPicPr>
          <p:cNvPr id="9220" name="Picture 4" descr="GitHub - roomylee/rnn-text-classification-tf: Tensorflow Implementation of  Recurrent Neural Network (Vanilla, LSTM, GRU) for Text Classification">
            <a:extLst>
              <a:ext uri="{FF2B5EF4-FFF2-40B4-BE49-F238E27FC236}">
                <a16:creationId xmlns:a16="http://schemas.microsoft.com/office/drawing/2014/main" id="{42BDB083-50E5-4C8E-89C7-73A1C679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3189"/>
            <a:ext cx="12192000" cy="34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7B74-E5FD-4AF9-98E1-DBBB8F48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Keras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816-A9CB-4FF4-AF63-07D54965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9" t="11865" r="41583" b="50000"/>
          <a:stretch/>
        </p:blipFill>
        <p:spPr>
          <a:xfrm>
            <a:off x="721453" y="1825625"/>
            <a:ext cx="3741490" cy="261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BD382-F485-48C8-B1E5-366149808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1865" r="22592" b="10703"/>
          <a:stretch/>
        </p:blipFill>
        <p:spPr>
          <a:xfrm>
            <a:off x="5855515" y="1468073"/>
            <a:ext cx="5947795" cy="5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1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23A2-5787-4403-AF90-D166DF70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FEBD-C821-4B9A-A8D8-BA4E9854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challenge: Estimate the temperature in 24 hours ahead, based on data from the previous 5 days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Weather Forecast / Animation | HD Stock Video 341-416-650 | Framepool Stock  Footage">
            <a:extLst>
              <a:ext uri="{FF2B5EF4-FFF2-40B4-BE49-F238E27FC236}">
                <a16:creationId xmlns:a16="http://schemas.microsoft.com/office/drawing/2014/main" id="{7EE2E177-C415-45E2-B4F1-D6A1C2D50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23098" r="10503" b="12729"/>
          <a:stretch/>
        </p:blipFill>
        <p:spPr bwMode="auto">
          <a:xfrm>
            <a:off x="3745386" y="3289625"/>
            <a:ext cx="4599859" cy="20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81841-B58C-4324-905C-DA7B089BB5D6}"/>
              </a:ext>
            </a:extLst>
          </p:cNvPr>
          <p:cNvSpPr txBox="1"/>
          <p:nvPr/>
        </p:nvSpPr>
        <p:spPr>
          <a:xfrm>
            <a:off x="838200" y="5998128"/>
            <a:ext cx="1041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https://github.com/fchollet/deep-learning-with-python-notebooks/blob/master/6.3-advanced-usage-of-recurrent-neural-networks.ipynb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526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908E-CFAF-43C5-940A-A928AFFE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A47C3-3248-4E72-86B5-77B341496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a simple benchmark to beat</a:t>
            </a:r>
          </a:p>
          <a:p>
            <a:r>
              <a:rPr lang="en-US" dirty="0"/>
              <a:t>Start with a simple solution (simple shallow NN)</a:t>
            </a:r>
          </a:p>
          <a:p>
            <a:r>
              <a:rPr lang="en-US" dirty="0"/>
              <a:t>Use GRU</a:t>
            </a:r>
          </a:p>
          <a:p>
            <a:r>
              <a:rPr lang="en-US" dirty="0"/>
              <a:t>Add dropouts in RNN’s</a:t>
            </a:r>
          </a:p>
          <a:p>
            <a:r>
              <a:rPr lang="en-US" dirty="0"/>
              <a:t>Bi-Directional RNN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9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350</Words>
  <Application>Microsoft Office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</vt:lpstr>
      <vt:lpstr>NewBaskerville-Roman</vt:lpstr>
      <vt:lpstr>Office Theme</vt:lpstr>
      <vt:lpstr>Advanced RNN’s LSTM &amp; GRU</vt:lpstr>
      <vt:lpstr>Long Short – Term Memory (LSTM)</vt:lpstr>
      <vt:lpstr>LSTM Gate</vt:lpstr>
      <vt:lpstr>LSTM – Forget, Input, Output</vt:lpstr>
      <vt:lpstr>LSTM Equations</vt:lpstr>
      <vt:lpstr>GRU &amp; LSTM</vt:lpstr>
      <vt:lpstr>Keras Code</vt:lpstr>
      <vt:lpstr>Weather Forecast Analysis Example</vt:lpstr>
      <vt:lpstr>Solution strategies</vt:lpstr>
      <vt:lpstr>The Data</vt:lpstr>
      <vt:lpstr>Quick View of the data</vt:lpstr>
      <vt:lpstr>Simple common-sense benchmark to beat</vt:lpstr>
      <vt:lpstr>Simple two Layer NN</vt:lpstr>
      <vt:lpstr>GRU</vt:lpstr>
      <vt:lpstr>Adding RNN Dropout</vt:lpstr>
      <vt:lpstr>Stacking Recurrent layers</vt:lpstr>
      <vt:lpstr>Bi-Directional RNN</vt:lpstr>
      <vt:lpstr>Bi Directional RNN - Results</vt:lpstr>
      <vt:lpstr>Take 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– Recurrent Neural Network</dc:title>
  <dc:creator>benny bornfeld</dc:creator>
  <cp:lastModifiedBy>benny bornfeld</cp:lastModifiedBy>
  <cp:revision>58</cp:revision>
  <dcterms:created xsi:type="dcterms:W3CDTF">2020-12-26T04:30:07Z</dcterms:created>
  <dcterms:modified xsi:type="dcterms:W3CDTF">2021-01-10T06:10:23Z</dcterms:modified>
</cp:coreProperties>
</file>